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780" r:id="rId2"/>
    <p:sldId id="787" r:id="rId3"/>
    <p:sldId id="788" r:id="rId4"/>
    <p:sldId id="784" r:id="rId5"/>
    <p:sldId id="789" r:id="rId6"/>
    <p:sldId id="786" r:id="rId7"/>
  </p:sldIdLst>
  <p:sldSz cx="12192000" cy="6858000"/>
  <p:notesSz cx="6797675" cy="9928225"/>
  <p:embeddedFontLst>
    <p:embeddedFont>
      <p:font typeface="Calibri" panose="020F0502020204030204" pitchFamily="34" charset="0"/>
      <p:regular r:id="rId10"/>
      <p:bold r:id="rId11"/>
      <p:italic r:id="rId12"/>
      <p:boldItalic r:id="rId13"/>
    </p:embeddedFont>
    <p:embeddedFont>
      <p:font typeface="Utsaah" panose="020B0604020202020204" pitchFamily="34" charset="0"/>
      <p:regular r:id="rId14"/>
      <p:bold r:id="rId15"/>
      <p:italic r:id="rId16"/>
      <p:boldItalic r:id="rId17"/>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C308-E5B7-E60E-7DF1-08322EFC94E8}" name="Sabine Corsten" initials="4" userId="Sabine Corst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99F"/>
    <a:srgbClr val="FFFFFF"/>
    <a:srgbClr val="B2DE82"/>
    <a:srgbClr val="5EA6C6"/>
    <a:srgbClr val="3399FF"/>
    <a:srgbClr val="0033CC"/>
    <a:srgbClr val="003399"/>
    <a:srgbClr val="BFBFBF"/>
    <a:srgbClr val="F2F2F2"/>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BE3B2-A4BF-411F-A5B8-4602E5E0C438}" v="37" dt="2023-08-02T01:22:47.5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0" autoAdjust="0"/>
    <p:restoredTop sz="68203" autoAdjust="0"/>
  </p:normalViewPr>
  <p:slideViewPr>
    <p:cSldViewPr>
      <p:cViewPr varScale="1">
        <p:scale>
          <a:sx n="72" d="100"/>
          <a:sy n="72" d="100"/>
        </p:scale>
        <p:origin x="34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970" y="-108"/>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965BE3B2-A4BF-411F-A5B8-4602E5E0C438}"/>
    <pc:docChg chg="undo redo custSel addSld delSld modSld modMainMaster">
      <pc:chgData name="Almut Plath" userId="1e9cb491ac4d4e83" providerId="LiveId" clId="{965BE3B2-A4BF-411F-A5B8-4602E5E0C438}" dt="2023-08-02T01:23:14.505" v="2198" actId="20577"/>
      <pc:docMkLst>
        <pc:docMk/>
      </pc:docMkLst>
      <pc:sldChg chg="modSp mod modNotesTx">
        <pc:chgData name="Almut Plath" userId="1e9cb491ac4d4e83" providerId="LiveId" clId="{965BE3B2-A4BF-411F-A5B8-4602E5E0C438}" dt="2023-08-02T00:44:13.335" v="527" actId="20577"/>
        <pc:sldMkLst>
          <pc:docMk/>
          <pc:sldMk cId="3785389524" sldId="780"/>
        </pc:sldMkLst>
        <pc:spChg chg="mod">
          <ac:chgData name="Almut Plath" userId="1e9cb491ac4d4e83" providerId="LiveId" clId="{965BE3B2-A4BF-411F-A5B8-4602E5E0C438}" dt="2023-08-02T00:42:57.425" v="305" actId="20577"/>
          <ac:spMkLst>
            <pc:docMk/>
            <pc:sldMk cId="3785389524" sldId="780"/>
            <ac:spMk id="5" creationId="{00000000-0000-0000-0000-000000000000}"/>
          </ac:spMkLst>
        </pc:spChg>
      </pc:sldChg>
      <pc:sldChg chg="modSp add del mod">
        <pc:chgData name="Almut Plath" userId="1e9cb491ac4d4e83" providerId="LiveId" clId="{965BE3B2-A4BF-411F-A5B8-4602E5E0C438}" dt="2023-08-02T00:24:00.877" v="138" actId="47"/>
        <pc:sldMkLst>
          <pc:docMk/>
          <pc:sldMk cId="4276356694" sldId="782"/>
        </pc:sldMkLst>
        <pc:spChg chg="mod">
          <ac:chgData name="Almut Plath" userId="1e9cb491ac4d4e83" providerId="LiveId" clId="{965BE3B2-A4BF-411F-A5B8-4602E5E0C438}" dt="2023-08-02T00:16:20.716" v="40" actId="20577"/>
          <ac:spMkLst>
            <pc:docMk/>
            <pc:sldMk cId="4276356694" sldId="782"/>
            <ac:spMk id="5" creationId="{00000000-0000-0000-0000-000000000000}"/>
          </ac:spMkLst>
        </pc:spChg>
      </pc:sldChg>
      <pc:sldChg chg="addSp delSp modSp mod modAnim modNotesTx">
        <pc:chgData name="Almut Plath" userId="1e9cb491ac4d4e83" providerId="LiveId" clId="{965BE3B2-A4BF-411F-A5B8-4602E5E0C438}" dt="2023-08-02T01:23:14.505" v="2198" actId="20577"/>
        <pc:sldMkLst>
          <pc:docMk/>
          <pc:sldMk cId="2845159422" sldId="784"/>
        </pc:sldMkLst>
        <pc:spChg chg="add mod">
          <ac:chgData name="Almut Plath" userId="1e9cb491ac4d4e83" providerId="LiveId" clId="{965BE3B2-A4BF-411F-A5B8-4602E5E0C438}" dt="2023-08-02T00:49:08.193" v="805" actId="207"/>
          <ac:spMkLst>
            <pc:docMk/>
            <pc:sldMk cId="2845159422" sldId="784"/>
            <ac:spMk id="3" creationId="{C506B25E-C202-5779-FB1B-A7B450239CE6}"/>
          </ac:spMkLst>
        </pc:spChg>
        <pc:spChg chg="del">
          <ac:chgData name="Almut Plath" userId="1e9cb491ac4d4e83" providerId="LiveId" clId="{965BE3B2-A4BF-411F-A5B8-4602E5E0C438}" dt="2023-08-02T00:48:47.406" v="798" actId="478"/>
          <ac:spMkLst>
            <pc:docMk/>
            <pc:sldMk cId="2845159422" sldId="784"/>
            <ac:spMk id="6" creationId="{00000000-0000-0000-0000-000000000000}"/>
          </ac:spMkLst>
        </pc:spChg>
        <pc:spChg chg="del mod">
          <ac:chgData name="Almut Plath" userId="1e9cb491ac4d4e83" providerId="LiveId" clId="{965BE3B2-A4BF-411F-A5B8-4602E5E0C438}" dt="2023-08-02T00:48:46.465" v="797" actId="478"/>
          <ac:spMkLst>
            <pc:docMk/>
            <pc:sldMk cId="2845159422" sldId="784"/>
            <ac:spMk id="7" creationId="{00000000-0000-0000-0000-000000000000}"/>
          </ac:spMkLst>
        </pc:spChg>
        <pc:spChg chg="mod">
          <ac:chgData name="Almut Plath" userId="1e9cb491ac4d4e83" providerId="LiveId" clId="{965BE3B2-A4BF-411F-A5B8-4602E5E0C438}" dt="2023-08-02T00:50:52.281" v="831" actId="20577"/>
          <ac:spMkLst>
            <pc:docMk/>
            <pc:sldMk cId="2845159422" sldId="784"/>
            <ac:spMk id="9" creationId="{00000000-0000-0000-0000-000000000000}"/>
          </ac:spMkLst>
        </pc:spChg>
      </pc:sldChg>
      <pc:sldChg chg="modSp mod modNotesTx">
        <pc:chgData name="Almut Plath" userId="1e9cb491ac4d4e83" providerId="LiveId" clId="{965BE3B2-A4BF-411F-A5B8-4602E5E0C438}" dt="2023-08-02T00:48:17.519" v="795" actId="20577"/>
        <pc:sldMkLst>
          <pc:docMk/>
          <pc:sldMk cId="1574626666" sldId="786"/>
        </pc:sldMkLst>
        <pc:spChg chg="mod">
          <ac:chgData name="Almut Plath" userId="1e9cb491ac4d4e83" providerId="LiveId" clId="{965BE3B2-A4BF-411F-A5B8-4602E5E0C438}" dt="2023-08-02T00:42:34.102" v="235" actId="20577"/>
          <ac:spMkLst>
            <pc:docMk/>
            <pc:sldMk cId="1574626666" sldId="786"/>
            <ac:spMk id="6" creationId="{00000000-0000-0000-0000-000000000000}"/>
          </ac:spMkLst>
        </pc:spChg>
      </pc:sldChg>
      <pc:sldChg chg="modAnim modNotes modNotesTx">
        <pc:chgData name="Almut Plath" userId="1e9cb491ac4d4e83" providerId="LiveId" clId="{965BE3B2-A4BF-411F-A5B8-4602E5E0C438}" dt="2023-08-02T01:06:55.754" v="1387" actId="20577"/>
        <pc:sldMkLst>
          <pc:docMk/>
          <pc:sldMk cId="2699603791" sldId="787"/>
        </pc:sldMkLst>
      </pc:sldChg>
      <pc:sldChg chg="modSp mod modAnim modNotesTx">
        <pc:chgData name="Almut Plath" userId="1e9cb491ac4d4e83" providerId="LiveId" clId="{965BE3B2-A4BF-411F-A5B8-4602E5E0C438}" dt="2023-08-02T01:19:01.494" v="1912" actId="20577"/>
        <pc:sldMkLst>
          <pc:docMk/>
          <pc:sldMk cId="1905239974" sldId="788"/>
        </pc:sldMkLst>
        <pc:spChg chg="mod">
          <ac:chgData name="Almut Plath" userId="1e9cb491ac4d4e83" providerId="LiveId" clId="{965BE3B2-A4BF-411F-A5B8-4602E5E0C438}" dt="2023-08-02T01:07:18.096" v="1400" actId="692"/>
          <ac:spMkLst>
            <pc:docMk/>
            <pc:sldMk cId="1905239974" sldId="788"/>
            <ac:spMk id="6" creationId="{00000000-0000-0000-0000-000000000000}"/>
          </ac:spMkLst>
        </pc:spChg>
        <pc:spChg chg="mod">
          <ac:chgData name="Almut Plath" userId="1e9cb491ac4d4e83" providerId="LiveId" clId="{965BE3B2-A4BF-411F-A5B8-4602E5E0C438}" dt="2023-08-02T01:07:39.028" v="1406" actId="122"/>
          <ac:spMkLst>
            <pc:docMk/>
            <pc:sldMk cId="1905239974" sldId="788"/>
            <ac:spMk id="7" creationId="{00000000-0000-0000-0000-000000000000}"/>
          </ac:spMkLst>
        </pc:spChg>
      </pc:sldChg>
      <pc:sldChg chg="modSp mod modNotesTx">
        <pc:chgData name="Almut Plath" userId="1e9cb491ac4d4e83" providerId="LiveId" clId="{965BE3B2-A4BF-411F-A5B8-4602E5E0C438}" dt="2023-08-02T00:19:56.799" v="137" actId="20577"/>
        <pc:sldMkLst>
          <pc:docMk/>
          <pc:sldMk cId="386604040" sldId="789"/>
        </pc:sldMkLst>
        <pc:spChg chg="mod">
          <ac:chgData name="Almut Plath" userId="1e9cb491ac4d4e83" providerId="LiveId" clId="{965BE3B2-A4BF-411F-A5B8-4602E5E0C438}" dt="2023-08-02T00:18:37.785" v="68" actId="20577"/>
          <ac:spMkLst>
            <pc:docMk/>
            <pc:sldMk cId="386604040" sldId="789"/>
            <ac:spMk id="2" creationId="{00000000-0000-0000-0000-000000000000}"/>
          </ac:spMkLst>
        </pc:spChg>
        <pc:spChg chg="mod">
          <ac:chgData name="Almut Plath" userId="1e9cb491ac4d4e83" providerId="LiveId" clId="{965BE3B2-A4BF-411F-A5B8-4602E5E0C438}" dt="2023-08-02T00:19:13.949" v="73" actId="113"/>
          <ac:spMkLst>
            <pc:docMk/>
            <pc:sldMk cId="386604040" sldId="789"/>
            <ac:spMk id="4" creationId="{00000000-0000-0000-0000-000000000000}"/>
          </ac:spMkLst>
        </pc:spChg>
      </pc:sldChg>
      <pc:sldMasterChg chg="modSldLayout">
        <pc:chgData name="Almut Plath" userId="1e9cb491ac4d4e83" providerId="LiveId" clId="{965BE3B2-A4BF-411F-A5B8-4602E5E0C438}" dt="2023-08-02T00:43:22.322" v="369" actId="20577"/>
        <pc:sldMasterMkLst>
          <pc:docMk/>
          <pc:sldMasterMk cId="0" sldId="2147483648"/>
        </pc:sldMasterMkLst>
        <pc:sldLayoutChg chg="modSp mod">
          <pc:chgData name="Almut Plath" userId="1e9cb491ac4d4e83" providerId="LiveId" clId="{965BE3B2-A4BF-411F-A5B8-4602E5E0C438}" dt="2023-08-02T00:43:22.322" v="369" actId="20577"/>
          <pc:sldLayoutMkLst>
            <pc:docMk/>
            <pc:sldMasterMk cId="0" sldId="2147483648"/>
            <pc:sldLayoutMk cId="0" sldId="2147483652"/>
          </pc:sldLayoutMkLst>
          <pc:spChg chg="mod">
            <ac:chgData name="Almut Plath" userId="1e9cb491ac4d4e83" providerId="LiveId" clId="{965BE3B2-A4BF-411F-A5B8-4602E5E0C438}" dt="2023-08-02T00:43:22.322" v="369" actId="20577"/>
            <ac:spMkLst>
              <pc:docMk/>
              <pc:sldMasterMk cId="0" sldId="2147483648"/>
              <pc:sldLayoutMk cId="0" sldId="2147483652"/>
              <ac:spMk id="1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02.08.2023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02.08.2023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Herzliche Willkommen zu Modul 6, in dem sich alles um die Gesprächshaltung und Selbstreflexion in Biographie-Gesprächen dreht.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292480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dirty="0"/>
              <a:t>In Modul 5 wurden unterschiedliche Formulierungen von Fragen und deren Wirkung thematisiert. Wichtig für ein Gespräch ist ebenso, mit welcher Haltung </a:t>
            </a:r>
            <a:r>
              <a:rPr lang="de-DE" baseline="0" dirty="0"/>
              <a:t>in das Gespräch gehe. </a:t>
            </a:r>
          </a:p>
          <a:p>
            <a:r>
              <a:rPr lang="de-DE" baseline="0" dirty="0"/>
              <a:t>Mit der richtigen inneren Einstellung und dem damit einhergehenden Verhalten kann eine vertrauensvolle und authentische Gesprächssituation geschaffen werden.</a:t>
            </a:r>
          </a:p>
          <a:p>
            <a:r>
              <a:rPr lang="de-DE" baseline="0" dirty="0"/>
              <a:t>Was ist damit gemeint?</a:t>
            </a:r>
          </a:p>
          <a:p>
            <a:r>
              <a:rPr lang="de-DE" dirty="0"/>
              <a:t>&lt;klick&gt; Sensibilität und soziales Gespür zu verkörpern bedeutet, das Gegenüber vollumfänglich im Blick zu haben. Das meint auch Feinheiten, wie</a:t>
            </a:r>
            <a:r>
              <a:rPr lang="de-DE" baseline="0" dirty="0"/>
              <a:t> Körpersprache, Mimik und Tonfall zu deuten. Löst ein Thema beispielweise positive oder negative Empfindungen aus. Oder ist ein fortführendes Gespräch über das Thema erwünscht oder eher nicht.</a:t>
            </a:r>
          </a:p>
          <a:p>
            <a:endParaRPr lang="de-DE" baseline="0" dirty="0"/>
          </a:p>
          <a:p>
            <a:r>
              <a:rPr lang="de-DE" baseline="0" dirty="0"/>
              <a:t>&lt;klick&gt; Bereits in Modul 3 wurde angesprochen - Ein wertfreier Umgang miteinander in biographischen Gesprächen ist für ein sicheres Gefühl äußerst wichtig. Es benötigt eine vertrauensvolle Atmosphäre und eine akzeptierende Haltung, um Reflexions- und Anpassungsprozesse anzustoßen. Hierfür ist es wichtig, jegliche Äußerungen des Gegenübers wertfrei anzunehmen. Das muss nicht einer Zustimmung gleichzusetzen sein. Lediglich sollte keine Wertung erfolgen.</a:t>
            </a:r>
          </a:p>
          <a:p>
            <a:endParaRPr lang="de-DE" baseline="0" dirty="0"/>
          </a:p>
          <a:p>
            <a:r>
              <a:rPr lang="de-DE" dirty="0"/>
              <a:t>&lt;klick&gt; Eine ganz zentrale Haltung der Begleitung ist Offenheit, ausgedrückt durch Zuhören. Es gibt verschiedene Formen von Zuhören. Anzustreben ist das „Aktive Zuhören“. Durch Körpersprache wie Nicken oder verbal durch Nachfragen wird Wertschätzung und Interesse signalisiert.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400955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Techniken, die aktives Zuhören anzeigen sind zum Beispiel einmal </a:t>
            </a:r>
          </a:p>
          <a:p>
            <a:r>
              <a:rPr lang="de-DE" baseline="0" dirty="0"/>
              <a:t>&lt;klick&gt;„Präsent sein durch Blickkontakt und Zustimmungslaute wie </a:t>
            </a:r>
            <a:r>
              <a:rPr lang="de-DE" baseline="0" dirty="0" err="1"/>
              <a:t>mhm</a:t>
            </a:r>
            <a:endParaRPr lang="de-DE" baseline="0" dirty="0"/>
          </a:p>
          <a:p>
            <a:r>
              <a:rPr lang="de-DE" baseline="0" dirty="0"/>
              <a:t>Das Gesagte wird aktiv verfolgt. Bemühungen die Gedanken zu verstehen und nicht abzuschweifen, sind sichtbar.</a:t>
            </a:r>
          </a:p>
          <a:p>
            <a:r>
              <a:rPr lang="de-DE" baseline="0" dirty="0"/>
              <a:t>&lt;klick&gt; Auch Nachfragen wie </a:t>
            </a:r>
            <a:r>
              <a:rPr lang="de-DE" sz="1200" i="1" dirty="0"/>
              <a:t>„Was genau interessiert Sie an …“ und „Was hat dazu geführt, dass …“</a:t>
            </a:r>
          </a:p>
          <a:p>
            <a:r>
              <a:rPr lang="de-DE" baseline="0" dirty="0"/>
              <a:t>signalisieren Aufmerksamkeit und zeigen dem Gegenüber: Ich möchte dich verstehen.</a:t>
            </a:r>
          </a:p>
          <a:p>
            <a:r>
              <a:rPr lang="de-DE" baseline="0" dirty="0"/>
              <a:t>&lt;klick&gt; Indem Gesagtes in eigenen Worten aufgegriffen wird kann Verständnis abgesichert werden, aber auch eine Basis für anschließende vertiefende Fragen geschaffen werden.</a:t>
            </a:r>
          </a:p>
          <a:p>
            <a:r>
              <a:rPr lang="de-DE" baseline="0" dirty="0"/>
              <a:t>&lt;klick&gt;</a:t>
            </a:r>
          </a:p>
          <a:p>
            <a:r>
              <a:rPr lang="de-DE" baseline="0" dirty="0"/>
              <a:t>Durch das Aktive Zuhören soll Interesse an der Person und Wertschätzung vermittelt werden.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3</a:t>
            </a:fld>
            <a:endParaRPr lang="de-DE"/>
          </a:p>
        </p:txBody>
      </p:sp>
    </p:spTree>
    <p:extLst>
      <p:ext uri="{BB962C8B-B14F-4D97-AF65-F5344CB8AC3E}">
        <p14:creationId xmlns:p14="http://schemas.microsoft.com/office/powerpoint/2010/main" val="258049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593">
              <a:defRPr/>
            </a:pPr>
            <a:r>
              <a:rPr lang="de-DE" baseline="0" dirty="0">
                <a:sym typeface="Wingdings" panose="05000000000000000000" pitchFamily="2" charset="2"/>
              </a:rPr>
              <a:t>Wichtig beim Aktiven Zuhören ist vor allem auch die Fähigkeit einfach mal Stille zuzulassen. </a:t>
            </a:r>
          </a:p>
          <a:p>
            <a:pPr defTabSz="947593">
              <a:defRPr/>
            </a:pPr>
            <a:r>
              <a:rPr lang="de-DE" baseline="0" dirty="0">
                <a:sym typeface="Wingdings" panose="05000000000000000000" pitchFamily="2" charset="2"/>
              </a:rPr>
              <a:t>&lt;klick&gt; Wenn wir etwas über uns erzählen wollen, ist es oft schon genug, einfach ein Gegenüber zu haben, das für uns da ist. </a:t>
            </a:r>
          </a:p>
          <a:p>
            <a:pPr defTabSz="947593">
              <a:defRPr/>
            </a:pPr>
            <a:r>
              <a:rPr lang="de-DE" baseline="0" dirty="0">
                <a:sym typeface="Wingdings" panose="05000000000000000000" pitchFamily="2" charset="2"/>
              </a:rPr>
              <a:t>&lt;klick&gt; Oftmals braucht es gar nicht viele Nachfragen. &lt;klick&gt; Es darf auch einen Moment der Stille geben. So </a:t>
            </a:r>
            <a:r>
              <a:rPr lang="de-DE" baseline="0" dirty="0" err="1">
                <a:sym typeface="Wingdings" panose="05000000000000000000" pitchFamily="2" charset="2"/>
              </a:rPr>
              <a:t>kannn</a:t>
            </a:r>
            <a:r>
              <a:rPr lang="de-DE" baseline="0" dirty="0">
                <a:sym typeface="Wingdings" panose="05000000000000000000" pitchFamily="2" charset="2"/>
              </a:rPr>
              <a:t> in Ruhe nachgedacht und nachgespürt werden.</a:t>
            </a:r>
          </a:p>
          <a:p>
            <a:pPr defTabSz="947593">
              <a:defRPr/>
            </a:pPr>
            <a:r>
              <a:rPr lang="de-DE" baseline="0" dirty="0">
                <a:sym typeface="Wingdings" panose="05000000000000000000" pitchFamily="2" charset="2"/>
              </a:rPr>
              <a:t>Es hilft, sich bei der Begleitung regelmäßig daran zu erinnern, dass man selbst nicht immer die besten Fragen oder Anmerkungen griffbereit haben muss. </a:t>
            </a:r>
          </a:p>
          <a:p>
            <a:pPr defTabSz="947593">
              <a:defRPr/>
            </a:pPr>
            <a:r>
              <a:rPr lang="de-DE" baseline="0" dirty="0">
                <a:sym typeface="Wingdings" panose="05000000000000000000" pitchFamily="2" charset="2"/>
              </a:rPr>
              <a:t>Zu vermitteln sich Zeit zu nehmen, interessiert und geduldig zu sein, kann als sehr angenehm und befreiend erlebt werden. Bei einer Gesprächspause innerlich von 1 bis 10 zu zählen, kann hilfreich sein, um dem Drang zu widerstehen sofort etwas sagen zu wollen.</a:t>
            </a:r>
            <a:endParaRPr lang="de-DE" baseline="0" dirty="0"/>
          </a:p>
          <a:p>
            <a:r>
              <a:rPr lang="de-DE" baseline="0" dirty="0"/>
              <a:t> </a:t>
            </a:r>
          </a:p>
          <a:p>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268879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Was Sie aus Modul 6 mitnehmen sollte:</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Die </a:t>
            </a:r>
            <a:r>
              <a:rPr lang="de-DE" sz="1200" b="1" dirty="0">
                <a:solidFill>
                  <a:schemeClr val="tx1">
                    <a:lumMod val="75000"/>
                    <a:lumOff val="25000"/>
                  </a:schemeClr>
                </a:solidFill>
                <a:latin typeface="Calibri" panose="020F0502020204030204" pitchFamily="34" charset="0"/>
                <a:cs typeface="Calibri" panose="020F0502020204030204" pitchFamily="34" charset="0"/>
              </a:rPr>
              <a:t>innere Einstellung </a:t>
            </a:r>
            <a:r>
              <a:rPr lang="de-DE" sz="1200" dirty="0">
                <a:solidFill>
                  <a:schemeClr val="tx1">
                    <a:lumMod val="75000"/>
                    <a:lumOff val="25000"/>
                  </a:schemeClr>
                </a:solidFill>
                <a:latin typeface="Calibri" panose="020F0502020204030204" pitchFamily="34" charset="0"/>
                <a:cs typeface="Calibri" panose="020F0502020204030204" pitchFamily="34" charset="0"/>
              </a:rPr>
              <a:t>und daraus resultierendes Verhalten sind </a:t>
            </a:r>
            <a:r>
              <a:rPr lang="de-DE" sz="1200" b="1" dirty="0">
                <a:solidFill>
                  <a:schemeClr val="tx1">
                    <a:lumMod val="75000"/>
                    <a:lumOff val="25000"/>
                  </a:schemeClr>
                </a:solidFill>
                <a:latin typeface="Calibri" panose="020F0502020204030204" pitchFamily="34" charset="0"/>
                <a:cs typeface="Calibri" panose="020F0502020204030204" pitchFamily="34" charset="0"/>
              </a:rPr>
              <a:t>zentral </a:t>
            </a:r>
            <a:r>
              <a:rPr lang="de-DE" sz="1200" dirty="0">
                <a:solidFill>
                  <a:schemeClr val="tx1">
                    <a:lumMod val="75000"/>
                    <a:lumOff val="25000"/>
                  </a:schemeClr>
                </a:solidFill>
                <a:latin typeface="Calibri" panose="020F0502020204030204" pitchFamily="34" charset="0"/>
                <a:cs typeface="Calibri" panose="020F0502020204030204" pitchFamily="34" charset="0"/>
              </a:rPr>
              <a:t>für eine vertrauensvolle und authentische Gesprächssituation</a:t>
            </a:r>
          </a:p>
          <a:p>
            <a:pPr marL="360363" indent="-360363"/>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Aktives Zuhören beinhaltet </a:t>
            </a:r>
            <a:r>
              <a:rPr lang="de-DE" sz="1200" b="1" dirty="0">
                <a:solidFill>
                  <a:schemeClr val="tx1">
                    <a:lumMod val="75000"/>
                    <a:lumOff val="25000"/>
                  </a:schemeClr>
                </a:solidFill>
                <a:latin typeface="Calibri" panose="020F0502020204030204" pitchFamily="34" charset="0"/>
                <a:cs typeface="Calibri" panose="020F0502020204030204" pitchFamily="34" charset="0"/>
              </a:rPr>
              <a:t>Blickkontakt, vertiefende Nachfragen </a:t>
            </a:r>
            <a:r>
              <a:rPr lang="de-DE" sz="1200" dirty="0">
                <a:solidFill>
                  <a:schemeClr val="tx1">
                    <a:lumMod val="75000"/>
                    <a:lumOff val="25000"/>
                  </a:schemeClr>
                </a:solidFill>
                <a:latin typeface="Calibri" panose="020F0502020204030204" pitchFamily="34" charset="0"/>
                <a:cs typeface="Calibri" panose="020F0502020204030204" pitchFamily="34" charset="0"/>
              </a:rPr>
              <a:t>und das Gesagte </a:t>
            </a:r>
            <a:r>
              <a:rPr lang="de-DE" sz="1200" b="1" dirty="0">
                <a:solidFill>
                  <a:schemeClr val="tx1">
                    <a:lumMod val="75000"/>
                    <a:lumOff val="25000"/>
                  </a:schemeClr>
                </a:solidFill>
                <a:latin typeface="Calibri" panose="020F0502020204030204" pitchFamily="34" charset="0"/>
                <a:cs typeface="Calibri" panose="020F0502020204030204" pitchFamily="34" charset="0"/>
              </a:rPr>
              <a:t>in eigenen Worten wiederholen</a:t>
            </a:r>
          </a:p>
          <a:p>
            <a:pPr marL="360363" indent="-360363"/>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Es ist ebenso wichtig auch </a:t>
            </a:r>
            <a:r>
              <a:rPr lang="de-DE" sz="1200" b="1" dirty="0">
                <a:solidFill>
                  <a:schemeClr val="tx1">
                    <a:lumMod val="75000"/>
                    <a:lumOff val="25000"/>
                  </a:schemeClr>
                </a:solidFill>
                <a:latin typeface="Calibri" panose="020F0502020204030204" pitchFamily="34" charset="0"/>
                <a:cs typeface="Calibri" panose="020F0502020204030204" pitchFamily="34" charset="0"/>
              </a:rPr>
              <a:t>Stille</a:t>
            </a:r>
            <a:r>
              <a:rPr lang="de-DE" sz="1200" dirty="0">
                <a:solidFill>
                  <a:schemeClr val="tx1">
                    <a:lumMod val="75000"/>
                    <a:lumOff val="25000"/>
                  </a:schemeClr>
                </a:solidFill>
                <a:latin typeface="Calibri" panose="020F0502020204030204" pitchFamily="34" charset="0"/>
                <a:cs typeface="Calibri" panose="020F0502020204030204" pitchFamily="34" charset="0"/>
              </a:rPr>
              <a:t> und damit Raum zum Nachdenken zuzulassen</a:t>
            </a:r>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102444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Damit sind wir am Ende von „Modul 6: Welche Haltung nehme ich in Biographie-Gesprächen ein?“ angekommen.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Weiter geht es in Modul 7 und dem Umgang mit Emotionen in Biographie-Gesprächen.</a:t>
            </a:r>
            <a:endParaRPr lang="de-DE" baseline="0" dirty="0"/>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1017981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a:t>
            </a:r>
            <a:r>
              <a:rPr lang="de-DE" sz="1100" dirty="0">
                <a:solidFill>
                  <a:schemeClr val="tx1">
                    <a:lumMod val="75000"/>
                    <a:lumOff val="25000"/>
                  </a:schemeClr>
                </a:solidFill>
                <a:latin typeface="Calibri" panose="020F0502020204030204" pitchFamily="34" charset="0"/>
                <a:cs typeface="Calibri" panose="020F0502020204030204" pitchFamily="34" charset="0"/>
              </a:rPr>
              <a:t>Prof.in Dr. Sabine Corsten (KH Mainz)</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Prof.in Dr. Norina Lauer (OTH Regensburg)</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 6: Welche Haltung nehme ich in Biographie-Gesprächen ein?</a:t>
            </a:r>
            <a:endParaRPr lang="de-DE" sz="1100" kern="0" dirty="0">
              <a:latin typeface="Calibri" panose="020F0502020204030204" pitchFamily="34" charset="0"/>
              <a:cs typeface="Calibri" panose="020F050202020403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512337"/>
            <a:chOff x="400050" y="6276475"/>
            <a:chExt cx="8743950" cy="512337"/>
          </a:xfrm>
        </p:grpSpPr>
        <p:sp>
          <p:nvSpPr>
            <p:cNvPr id="22" name="Textfeld 26"/>
            <p:cNvSpPr txBox="1"/>
            <p:nvPr userDrawn="1"/>
          </p:nvSpPr>
          <p:spPr>
            <a:xfrm>
              <a:off x="400050" y="6357925"/>
              <a:ext cx="5415213" cy="430887"/>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Biographiearbeit Senioreneinrichtungen mit Tablet: Lebensqualität und Kommunikation</a:t>
              </a:r>
            </a:p>
            <a:p>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r>
              <a:rPr lang="de-DE" sz="2400" b="1" kern="0" dirty="0"/>
              <a:t>Modul 6</a:t>
            </a:r>
            <a:endParaRPr lang="de-DE" sz="2400" kern="0" dirty="0"/>
          </a:p>
          <a:p>
            <a:pPr marL="457178" lvl="1" indent="0">
              <a:buNone/>
            </a:pPr>
            <a:r>
              <a:rPr lang="de-DE" sz="2400" kern="0" dirty="0"/>
              <a:t>Welche Haltung nehme ich in Biographie-Gesprächen ein?</a:t>
            </a:r>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538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Gesprächshaltung</a:t>
            </a:r>
            <a:endParaRPr lang="de-DE" strike="sngStrike" dirty="0"/>
          </a:p>
        </p:txBody>
      </p:sp>
      <p:sp>
        <p:nvSpPr>
          <p:cNvPr id="3" name="Inhaltsplatzhalter 2"/>
          <p:cNvSpPr>
            <a:spLocks noGrp="1"/>
          </p:cNvSpPr>
          <p:nvPr>
            <p:ph idx="1"/>
          </p:nvPr>
        </p:nvSpPr>
        <p:spPr>
          <a:xfrm>
            <a:off x="5762767" y="1420449"/>
            <a:ext cx="5791200" cy="4525963"/>
          </a:xfrm>
        </p:spPr>
        <p:txBody>
          <a:bodyPr/>
          <a:lstStyle/>
          <a:p>
            <a:r>
              <a:rPr lang="de-DE" sz="2400" dirty="0"/>
              <a:t>Sensibilität und soziales Gespür</a:t>
            </a:r>
          </a:p>
          <a:p>
            <a:pPr lvl="1"/>
            <a:r>
              <a:rPr lang="de-DE" sz="2400" dirty="0"/>
              <a:t>Körpersprache, Mimik und Tonfall wahrnehmen</a:t>
            </a:r>
          </a:p>
          <a:p>
            <a:endParaRPr lang="de-DE" sz="2400" dirty="0"/>
          </a:p>
          <a:p>
            <a:r>
              <a:rPr lang="de-DE" sz="2400" dirty="0"/>
              <a:t>Wert- und vorurteilsfrei</a:t>
            </a:r>
          </a:p>
          <a:p>
            <a:pPr lvl="1"/>
            <a:r>
              <a:rPr lang="de-DE" sz="2400" dirty="0"/>
              <a:t>Nicht eigene Wertesysteme aufdrängen</a:t>
            </a:r>
          </a:p>
          <a:p>
            <a:endParaRPr lang="de-DE" sz="2400" dirty="0"/>
          </a:p>
          <a:p>
            <a:r>
              <a:rPr lang="de-DE" sz="2400" dirty="0">
                <a:solidFill>
                  <a:schemeClr val="tx1">
                    <a:lumMod val="75000"/>
                    <a:lumOff val="25000"/>
                  </a:schemeClr>
                </a:solidFill>
              </a:rPr>
              <a:t>Offenheit</a:t>
            </a:r>
          </a:p>
          <a:p>
            <a:pPr lvl="1"/>
            <a:r>
              <a:rPr lang="de-DE" sz="2400" dirty="0"/>
              <a:t>Wertschätzung durch aktives Zuhören</a:t>
            </a:r>
          </a:p>
          <a:p>
            <a:endParaRPr lang="de-DE" dirty="0"/>
          </a:p>
        </p:txBody>
      </p:sp>
      <p:pic>
        <p:nvPicPr>
          <p:cNvPr id="5" name="Grafik 4">
            <a:extLst>
              <a:ext uri="{FF2B5EF4-FFF2-40B4-BE49-F238E27FC236}">
                <a16:creationId xmlns:a16="http://schemas.microsoft.com/office/drawing/2014/main" id="{C982713F-129E-44E9-AB35-B58A503A8DE3}"/>
              </a:ext>
            </a:extLst>
          </p:cNvPr>
          <p:cNvPicPr>
            <a:picLocks noChangeAspect="1"/>
          </p:cNvPicPr>
          <p:nvPr/>
        </p:nvPicPr>
        <p:blipFill rotWithShape="1">
          <a:blip r:embed="rId3"/>
          <a:srcRect l="35334" t="1" r="3396" b="19665"/>
          <a:stretch/>
        </p:blipFill>
        <p:spPr>
          <a:xfrm>
            <a:off x="762000" y="1171433"/>
            <a:ext cx="4724400" cy="4490344"/>
          </a:xfrm>
          <a:prstGeom prst="rect">
            <a:avLst/>
          </a:prstGeom>
          <a:ln w="28575">
            <a:noFill/>
          </a:ln>
        </p:spPr>
      </p:pic>
    </p:spTree>
    <p:extLst>
      <p:ext uri="{BB962C8B-B14F-4D97-AF65-F5344CB8AC3E}">
        <p14:creationId xmlns:p14="http://schemas.microsoft.com/office/powerpoint/2010/main" val="26996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Techniken des Aktiven Zuhören</a:t>
            </a:r>
          </a:p>
        </p:txBody>
      </p:sp>
      <p:sp>
        <p:nvSpPr>
          <p:cNvPr id="3" name="Inhaltsplatzhalter 2"/>
          <p:cNvSpPr>
            <a:spLocks noGrp="1"/>
          </p:cNvSpPr>
          <p:nvPr>
            <p:ph idx="1"/>
          </p:nvPr>
        </p:nvSpPr>
        <p:spPr/>
        <p:txBody>
          <a:bodyPr/>
          <a:lstStyle/>
          <a:p>
            <a:endParaRPr lang="de-DE" sz="2400" dirty="0"/>
          </a:p>
          <a:p>
            <a:r>
              <a:rPr lang="de-DE" sz="2400" dirty="0"/>
              <a:t>Präsent sein durch Blickkontakt, Zustimmungslaute o.ä.</a:t>
            </a:r>
          </a:p>
          <a:p>
            <a:endParaRPr lang="de-DE" sz="2400" dirty="0"/>
          </a:p>
          <a:p>
            <a:r>
              <a:rPr lang="de-DE" sz="2400" dirty="0"/>
              <a:t>Vertiefende Nachfragen</a:t>
            </a:r>
          </a:p>
          <a:p>
            <a:pPr lvl="1"/>
            <a:r>
              <a:rPr lang="de-DE" sz="2400" i="1" dirty="0"/>
              <a:t>„Was genau interessiert Sie an …“</a:t>
            </a:r>
          </a:p>
          <a:p>
            <a:pPr lvl="1"/>
            <a:r>
              <a:rPr lang="de-DE" sz="2400" i="1" dirty="0"/>
              <a:t>„Was hat dazu geführt, dass …“</a:t>
            </a:r>
          </a:p>
          <a:p>
            <a:endParaRPr lang="de-DE" sz="2400" dirty="0"/>
          </a:p>
          <a:p>
            <a:r>
              <a:rPr lang="de-DE" sz="2400" dirty="0"/>
              <a:t>Kern des Gesagten in eigenen Worten wiederholen</a:t>
            </a:r>
          </a:p>
          <a:p>
            <a:pPr lvl="1"/>
            <a:r>
              <a:rPr lang="de-DE" sz="2400" dirty="0"/>
              <a:t>„</a:t>
            </a:r>
            <a:r>
              <a:rPr lang="de-DE" sz="2400" i="1" dirty="0"/>
              <a:t>Habe ich das richtig verstanden, dass …</a:t>
            </a:r>
            <a:r>
              <a:rPr lang="de-DE" sz="2400" dirty="0"/>
              <a:t>“</a:t>
            </a:r>
          </a:p>
          <a:p>
            <a:pPr lvl="1"/>
            <a:r>
              <a:rPr lang="de-DE" sz="2400" dirty="0"/>
              <a:t>„</a:t>
            </a:r>
            <a:r>
              <a:rPr lang="de-DE" sz="2400" i="1" dirty="0"/>
              <a:t>Sie sagten ja auch, dass …</a:t>
            </a:r>
            <a:r>
              <a:rPr lang="de-DE" sz="2400" dirty="0"/>
              <a:t>“</a:t>
            </a:r>
          </a:p>
        </p:txBody>
      </p:sp>
      <p:sp>
        <p:nvSpPr>
          <p:cNvPr id="6" name="Geschweifte Klammer rechts 5"/>
          <p:cNvSpPr/>
          <p:nvPr/>
        </p:nvSpPr>
        <p:spPr>
          <a:xfrm>
            <a:off x="8610600" y="1600200"/>
            <a:ext cx="304800" cy="4191000"/>
          </a:xfrm>
          <a:prstGeom prst="rightBrace">
            <a:avLst/>
          </a:prstGeom>
          <a:ln w="38100">
            <a:solidFill>
              <a:srgbClr val="B9D99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p:cNvSpPr txBox="1"/>
          <p:nvPr/>
        </p:nvSpPr>
        <p:spPr>
          <a:xfrm>
            <a:off x="8946397" y="2882017"/>
            <a:ext cx="2971800" cy="1200329"/>
          </a:xfrm>
          <a:prstGeom prst="rect">
            <a:avLst/>
          </a:prstGeom>
          <a:noFill/>
        </p:spPr>
        <p:txBody>
          <a:bodyPr wrap="square" rtlCol="0">
            <a:spAutoFit/>
          </a:bodyPr>
          <a:lstStyle/>
          <a:p>
            <a:pPr algn="ct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Interesse und Wertschätzung vermitteln</a:t>
            </a:r>
          </a:p>
        </p:txBody>
      </p:sp>
    </p:spTree>
    <p:extLst>
      <p:ext uri="{BB962C8B-B14F-4D97-AF65-F5344CB8AC3E}">
        <p14:creationId xmlns:p14="http://schemas.microsoft.com/office/powerpoint/2010/main" val="19052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Zuhören und Da sein</a:t>
            </a:r>
          </a:p>
        </p:txBody>
      </p:sp>
      <p:sp>
        <p:nvSpPr>
          <p:cNvPr id="8" name="Stern mit 5 Zacken 7"/>
          <p:cNvSpPr/>
          <p:nvPr/>
        </p:nvSpPr>
        <p:spPr>
          <a:xfrm>
            <a:off x="9525000" y="3785937"/>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09600" y="1892276"/>
            <a:ext cx="10134600" cy="2308324"/>
          </a:xfrm>
          <a:prstGeom prst="rect">
            <a:avLst/>
          </a:prstGeom>
        </p:spPr>
        <p:txBody>
          <a:bodyPr wrap="square">
            <a:spAutoFit/>
          </a:bodyPr>
          <a:lstStyle/>
          <a:p>
            <a:pPr marL="400050" lvl="1" indent="0" algn="ctr">
              <a:buNone/>
            </a:pPr>
            <a:r>
              <a:rPr lang="de-DE" sz="2400" dirty="0">
                <a:solidFill>
                  <a:srgbClr val="414141"/>
                </a:solidFill>
                <a:latin typeface="Calibri" panose="020F0502020204030204" pitchFamily="34" charset="0"/>
                <a:ea typeface="Calibri" panose="020F0502020204030204" pitchFamily="34" charset="0"/>
                <a:cs typeface="Calibri" panose="020F0502020204030204" pitchFamily="34" charset="0"/>
              </a:rPr>
              <a:t>Wenn wir etwas über uns erzählen wollen, ist es oft schon genug, einfach ein Gesprächsgegenüber zu haben, das für uns da ist.</a:t>
            </a:r>
          </a:p>
          <a:p>
            <a:pPr marL="400050" lvl="1" indent="0" algn="ctr">
              <a:buNone/>
            </a:pPr>
            <a:r>
              <a:rPr lang="de-DE" sz="2400" dirty="0">
                <a:solidFill>
                  <a:srgbClr val="414141"/>
                </a:solidFill>
                <a:latin typeface="Calibri" panose="020F0502020204030204" pitchFamily="34" charset="0"/>
                <a:ea typeface="Calibri" panose="020F0502020204030204" pitchFamily="34" charset="0"/>
                <a:cs typeface="Calibri" panose="020F0502020204030204" pitchFamily="34" charset="0"/>
              </a:rPr>
              <a:t> </a:t>
            </a:r>
          </a:p>
          <a:p>
            <a:pPr marL="400050" lvl="1" indent="0" algn="ctr">
              <a:buNone/>
            </a:pPr>
            <a:r>
              <a:rPr lang="de-DE" sz="2400" dirty="0">
                <a:solidFill>
                  <a:srgbClr val="414141"/>
                </a:solidFill>
                <a:latin typeface="Calibri" panose="020F0502020204030204" pitchFamily="34" charset="0"/>
                <a:ea typeface="Calibri" panose="020F0502020204030204" pitchFamily="34" charset="0"/>
                <a:cs typeface="Calibri" panose="020F0502020204030204" pitchFamily="34" charset="0"/>
              </a:rPr>
              <a:t>Oftmals braucht es gar nicht viele Nachfragen.</a:t>
            </a:r>
          </a:p>
          <a:p>
            <a:pPr marL="400050" lvl="1" indent="0" algn="ctr">
              <a:buNone/>
            </a:pPr>
            <a:r>
              <a:rPr lang="de-DE" sz="2400" dirty="0">
                <a:solidFill>
                  <a:srgbClr val="414141"/>
                </a:solidFill>
                <a:latin typeface="Calibri" panose="020F0502020204030204" pitchFamily="34" charset="0"/>
                <a:ea typeface="Calibri" panose="020F0502020204030204" pitchFamily="34" charset="0"/>
                <a:cs typeface="Calibri" panose="020F0502020204030204" pitchFamily="34" charset="0"/>
              </a:rPr>
              <a:t> </a:t>
            </a:r>
          </a:p>
          <a:p>
            <a:pPr marL="400050" lvl="1" indent="0" algn="ctr">
              <a:buNone/>
            </a:pPr>
            <a:r>
              <a:rPr lang="de-DE" sz="2400" dirty="0">
                <a:solidFill>
                  <a:srgbClr val="414141"/>
                </a:solidFill>
                <a:latin typeface="Calibri" panose="020F0502020204030204" pitchFamily="34" charset="0"/>
                <a:ea typeface="Calibri" panose="020F0502020204030204" pitchFamily="34" charset="0"/>
                <a:cs typeface="Calibri" panose="020F0502020204030204" pitchFamily="34" charset="0"/>
              </a:rPr>
              <a:t>Es darf auch einen Moment der Stille geben.</a:t>
            </a:r>
          </a:p>
        </p:txBody>
      </p:sp>
      <p:sp>
        <p:nvSpPr>
          <p:cNvPr id="3" name="Ellipse 2">
            <a:extLst>
              <a:ext uri="{FF2B5EF4-FFF2-40B4-BE49-F238E27FC236}">
                <a16:creationId xmlns:a16="http://schemas.microsoft.com/office/drawing/2014/main" id="{C506B25E-C202-5779-FB1B-A7B450239CE6}"/>
              </a:ext>
            </a:extLst>
          </p:cNvPr>
          <p:cNvSpPr/>
          <p:nvPr/>
        </p:nvSpPr>
        <p:spPr>
          <a:xfrm>
            <a:off x="9448800" y="3636803"/>
            <a:ext cx="457200" cy="45066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451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6: Take-Home-Message</a:t>
            </a:r>
          </a:p>
        </p:txBody>
      </p:sp>
      <p:sp>
        <p:nvSpPr>
          <p:cNvPr id="4" name="Horizontales Scrollen 3"/>
          <p:cNvSpPr/>
          <p:nvPr/>
        </p:nvSpPr>
        <p:spPr>
          <a:xfrm>
            <a:off x="1752600" y="838200"/>
            <a:ext cx="81534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Die </a:t>
            </a:r>
            <a:r>
              <a:rPr lang="de-DE" sz="2400" b="1" dirty="0">
                <a:solidFill>
                  <a:schemeClr val="tx1">
                    <a:lumMod val="75000"/>
                    <a:lumOff val="25000"/>
                  </a:schemeClr>
                </a:solidFill>
                <a:latin typeface="Calibri" panose="020F0502020204030204" pitchFamily="34" charset="0"/>
                <a:cs typeface="Calibri" panose="020F0502020204030204" pitchFamily="34" charset="0"/>
              </a:rPr>
              <a:t>innere Einstellung </a:t>
            </a:r>
            <a:r>
              <a:rPr lang="de-DE" sz="2400" dirty="0">
                <a:solidFill>
                  <a:schemeClr val="tx1">
                    <a:lumMod val="75000"/>
                    <a:lumOff val="25000"/>
                  </a:schemeClr>
                </a:solidFill>
                <a:latin typeface="Calibri" panose="020F0502020204030204" pitchFamily="34" charset="0"/>
                <a:cs typeface="Calibri" panose="020F0502020204030204" pitchFamily="34" charset="0"/>
              </a:rPr>
              <a:t>und daraus resultierendes Verhalten sind </a:t>
            </a:r>
            <a:r>
              <a:rPr lang="de-DE" sz="2400" b="1" dirty="0">
                <a:solidFill>
                  <a:schemeClr val="tx1">
                    <a:lumMod val="75000"/>
                    <a:lumOff val="25000"/>
                  </a:schemeClr>
                </a:solidFill>
                <a:latin typeface="Calibri" panose="020F0502020204030204" pitchFamily="34" charset="0"/>
                <a:cs typeface="Calibri" panose="020F0502020204030204" pitchFamily="34" charset="0"/>
              </a:rPr>
              <a:t>zentral </a:t>
            </a:r>
            <a:r>
              <a:rPr lang="de-DE" sz="2400" dirty="0">
                <a:solidFill>
                  <a:schemeClr val="tx1">
                    <a:lumMod val="75000"/>
                    <a:lumOff val="25000"/>
                  </a:schemeClr>
                </a:solidFill>
                <a:latin typeface="Calibri" panose="020F0502020204030204" pitchFamily="34" charset="0"/>
                <a:cs typeface="Calibri" panose="020F0502020204030204" pitchFamily="34" charset="0"/>
              </a:rPr>
              <a:t>für eine vertrauensvolle und authentische Gesprächssituation</a:t>
            </a:r>
          </a:p>
          <a:p>
            <a:pPr marL="360363" indent="-360363"/>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60363" indent="-360363">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Aktives Zuhören beinhaltet </a:t>
            </a:r>
            <a:r>
              <a:rPr lang="de-DE" sz="2400" b="1" dirty="0">
                <a:solidFill>
                  <a:schemeClr val="tx1">
                    <a:lumMod val="75000"/>
                    <a:lumOff val="25000"/>
                  </a:schemeClr>
                </a:solidFill>
                <a:latin typeface="Calibri" panose="020F0502020204030204" pitchFamily="34" charset="0"/>
                <a:cs typeface="Calibri" panose="020F0502020204030204" pitchFamily="34" charset="0"/>
              </a:rPr>
              <a:t>Blickkontakt, vertiefende Nachfragen </a:t>
            </a:r>
            <a:r>
              <a:rPr lang="de-DE" sz="2400" dirty="0">
                <a:solidFill>
                  <a:schemeClr val="tx1">
                    <a:lumMod val="75000"/>
                    <a:lumOff val="25000"/>
                  </a:schemeClr>
                </a:solidFill>
                <a:latin typeface="Calibri" panose="020F0502020204030204" pitchFamily="34" charset="0"/>
                <a:cs typeface="Calibri" panose="020F0502020204030204" pitchFamily="34" charset="0"/>
              </a:rPr>
              <a:t>und das Gesagte </a:t>
            </a:r>
            <a:r>
              <a:rPr lang="de-DE" sz="2400" b="1" dirty="0">
                <a:solidFill>
                  <a:schemeClr val="tx1">
                    <a:lumMod val="75000"/>
                    <a:lumOff val="25000"/>
                  </a:schemeClr>
                </a:solidFill>
                <a:latin typeface="Calibri" panose="020F0502020204030204" pitchFamily="34" charset="0"/>
                <a:cs typeface="Calibri" panose="020F0502020204030204" pitchFamily="34" charset="0"/>
              </a:rPr>
              <a:t>in eigenen Worten wiederholen</a:t>
            </a:r>
          </a:p>
          <a:p>
            <a:pPr marL="360363" indent="-360363"/>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60363" indent="-360363">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Es ist ebenso wichtig auch </a:t>
            </a:r>
            <a:r>
              <a:rPr lang="de-DE" sz="2400" b="1" dirty="0">
                <a:solidFill>
                  <a:schemeClr val="tx1">
                    <a:lumMod val="75000"/>
                    <a:lumOff val="25000"/>
                  </a:schemeClr>
                </a:solidFill>
                <a:latin typeface="Calibri" panose="020F0502020204030204" pitchFamily="34" charset="0"/>
                <a:cs typeface="Calibri" panose="020F0502020204030204" pitchFamily="34" charset="0"/>
              </a:rPr>
              <a:t>Stille</a:t>
            </a:r>
            <a:r>
              <a:rPr lang="de-DE" sz="2400" dirty="0">
                <a:solidFill>
                  <a:schemeClr val="tx1">
                    <a:lumMod val="75000"/>
                    <a:lumOff val="25000"/>
                  </a:schemeClr>
                </a:solidFill>
                <a:latin typeface="Calibri" panose="020F0502020204030204" pitchFamily="34" charset="0"/>
                <a:cs typeface="Calibri" panose="020F0502020204030204" pitchFamily="34" charset="0"/>
              </a:rPr>
              <a:t> und damit Raum zum Nachdenken zuzulassen</a:t>
            </a:r>
          </a:p>
        </p:txBody>
      </p:sp>
    </p:spTree>
    <p:extLst>
      <p:ext uri="{BB962C8B-B14F-4D97-AF65-F5344CB8AC3E}">
        <p14:creationId xmlns:p14="http://schemas.microsoft.com/office/powerpoint/2010/main" val="3866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53498"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284448" y="3086100"/>
            <a:ext cx="685800" cy="685800"/>
          </a:xfrm>
          <a:prstGeom prst="rect">
            <a:avLst/>
          </a:prstGeom>
          <a:noFill/>
          <a:ln>
            <a:noFill/>
          </a:ln>
        </p:spPr>
      </p:pic>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tx1">
                    <a:lumMod val="75000"/>
                    <a:lumOff val="25000"/>
                  </a:schemeClr>
                </a:solidFill>
                <a:latin typeface="Calibri" panose="020F0502020204030204" pitchFamily="34" charset="0"/>
                <a:cs typeface="Calibri" panose="020F0502020204030204" pitchFamily="34" charset="0"/>
              </a:rPr>
              <a:t>Modul 6 </a:t>
            </a:r>
          </a:p>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Welche Haltung nehme ich in Biographie-Gesprächen ein?</a:t>
            </a:r>
          </a:p>
        </p:txBody>
      </p:sp>
    </p:spTree>
    <p:extLst>
      <p:ext uri="{BB962C8B-B14F-4D97-AF65-F5344CB8AC3E}">
        <p14:creationId xmlns:p14="http://schemas.microsoft.com/office/powerpoint/2010/main" val="1574626666"/>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799</Words>
  <Application>Microsoft Office PowerPoint</Application>
  <PresentationFormat>Breitbild</PresentationFormat>
  <Paragraphs>76</Paragraphs>
  <Slides>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Calibri</vt:lpstr>
      <vt:lpstr>Wingdings</vt:lpstr>
      <vt:lpstr>Utsaah</vt:lpstr>
      <vt:lpstr>Arial</vt:lpstr>
      <vt:lpstr>Standarddesign</vt:lpstr>
      <vt:lpstr>PowerPoint-Präsentation</vt:lpstr>
      <vt:lpstr>Gesprächshaltung</vt:lpstr>
      <vt:lpstr>Techniken des Aktiven Zuhören</vt:lpstr>
      <vt:lpstr>Zuhören und Da sein</vt:lpstr>
      <vt:lpstr>Modul 6: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1451</cp:revision>
  <cp:lastPrinted>2018-12-17T10:36:54Z</cp:lastPrinted>
  <dcterms:created xsi:type="dcterms:W3CDTF">1601-01-01T00:00:00Z</dcterms:created>
  <dcterms:modified xsi:type="dcterms:W3CDTF">2023-08-02T01:23:18Z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